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7" r:id="rId9"/>
    <p:sldId id="263" r:id="rId10"/>
    <p:sldId id="264" r:id="rId11"/>
    <p:sldId id="265" r:id="rId12"/>
    <p:sldId id="266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4CFD2-DA96-464A-B10D-E0D453FC04D4}" type="datetimeFigureOut">
              <a:rPr lang="en-US" smtClean="0"/>
              <a:pPr/>
              <a:t>11/17/2016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9B1A6-8376-44F7-9309-453C05642F3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B1A6-8376-44F7-9309-453C05642F37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almuseumindia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848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accent4">
                    <a:lumMod val="75000"/>
                  </a:schemeClr>
                </a:solidFill>
                <a:latin typeface="Colonna MT" pitchFamily="82" charset="0"/>
              </a:rPr>
              <a:t>From Nature to the Artist’s Page</a:t>
            </a:r>
          </a:p>
          <a:p>
            <a:pPr algn="ctr"/>
            <a:endParaRPr lang="en-IN" sz="4000" dirty="0" smtClean="0">
              <a:solidFill>
                <a:schemeClr val="accent4">
                  <a:lumMod val="75000"/>
                </a:schemeClr>
              </a:solidFill>
              <a:latin typeface="Colonna MT" pitchFamily="82" charset="0"/>
            </a:endParaRPr>
          </a:p>
          <a:p>
            <a:pPr algn="ctr"/>
            <a:endParaRPr lang="en-IN" sz="4000" dirty="0" smtClean="0">
              <a:solidFill>
                <a:schemeClr val="accent4">
                  <a:lumMod val="75000"/>
                </a:schemeClr>
              </a:solidFill>
              <a:latin typeface="Colonna MT" pitchFamily="82" charset="0"/>
            </a:endParaRPr>
          </a:p>
          <a:p>
            <a:pPr algn="ctr"/>
            <a:endParaRPr lang="en-IN" sz="4000" dirty="0" smtClean="0">
              <a:solidFill>
                <a:schemeClr val="accent4">
                  <a:lumMod val="75000"/>
                </a:schemeClr>
              </a:solidFill>
              <a:latin typeface="Colonna MT" pitchFamily="82" charset="0"/>
            </a:endParaRPr>
          </a:p>
          <a:p>
            <a:pPr algn="ctr"/>
            <a:r>
              <a:rPr lang="en-IN" sz="3600" dirty="0" smtClean="0">
                <a:solidFill>
                  <a:schemeClr val="accent4">
                    <a:lumMod val="75000"/>
                  </a:schemeClr>
                </a:solidFill>
                <a:latin typeface="Harrington" pitchFamily="82" charset="0"/>
              </a:rPr>
              <a:t>Birds and Animals in Indian Art through the collection of National Museum, New Delhi</a:t>
            </a:r>
            <a:endParaRPr lang="en-IN" sz="3600" dirty="0">
              <a:solidFill>
                <a:schemeClr val="accent4">
                  <a:lumMod val="75000"/>
                </a:schemeClr>
              </a:solidFill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ianheritage.o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2667000" cy="2005884"/>
          </a:xfrm>
          <a:prstGeom prst="rect">
            <a:avLst/>
          </a:prstGeom>
        </p:spPr>
      </p:pic>
      <p:pic>
        <p:nvPicPr>
          <p:cNvPr id="5" name="Picture 4" descr="wall-pain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133600"/>
            <a:ext cx="3071698" cy="1914525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 rot="1304257">
            <a:off x="6642194" y="2624908"/>
            <a:ext cx="2212104" cy="19891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Where are these from?</a:t>
            </a:r>
            <a:endParaRPr lang="en-IN" sz="24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41148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i="1" dirty="0" smtClean="0"/>
              <a:t>Courtesy: maharajaexpress.com</a:t>
            </a:r>
            <a:endParaRPr lang="en-IN" sz="11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114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 smtClean="0"/>
              <a:t>Courtesy: indianheritage.org</a:t>
            </a:r>
            <a:endParaRPr lang="en-IN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304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chemeClr val="accent6">
                    <a:lumMod val="75000"/>
                  </a:schemeClr>
                </a:solidFill>
                <a:latin typeface="Juice ITC" pitchFamily="82" charset="0"/>
              </a:rPr>
              <a:t>Birds and Animals in Architecture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990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Harrington" pitchFamily="82" charset="0"/>
              </a:rPr>
              <a:t>Birds, Animals and plants were variously depicted as ornaments and symbols in architecture – both religious and secular.</a:t>
            </a:r>
          </a:p>
          <a:p>
            <a:pPr algn="just"/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Harrington" pitchFamily="82" charset="0"/>
              </a:rPr>
              <a:t>Peacocks guarded palace doors and elephants paraded around temples!</a:t>
            </a:r>
          </a:p>
        </p:txBody>
      </p:sp>
      <p:pic>
        <p:nvPicPr>
          <p:cNvPr id="20" name="Picture 19" descr="Kailash-elephant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495800"/>
            <a:ext cx="2743200" cy="2057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76400" y="66117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i="1" dirty="0" smtClean="0"/>
              <a:t>Courtesy: weburbanist.com</a:t>
            </a:r>
            <a:endParaRPr lang="en-IN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098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000" dirty="0" smtClean="0">
              <a:solidFill>
                <a:schemeClr val="accent4">
                  <a:lumMod val="75000"/>
                </a:schemeClr>
              </a:solidFill>
              <a:latin typeface="Harrington" pitchFamily="82" charset="0"/>
            </a:endParaRPr>
          </a:p>
          <a:p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Harrington" pitchFamily="82" charset="0"/>
              </a:rPr>
              <a:t>The </a:t>
            </a:r>
            <a:r>
              <a:rPr lang="en-IN" sz="2000" dirty="0" err="1" smtClean="0">
                <a:solidFill>
                  <a:schemeClr val="accent4">
                    <a:lumMod val="75000"/>
                  </a:schemeClr>
                </a:solidFill>
                <a:latin typeface="Harrington" pitchFamily="82" charset="0"/>
              </a:rPr>
              <a:t>Mughal</a:t>
            </a:r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Harrington" pitchFamily="82" charset="0"/>
              </a:rPr>
              <a:t> rulers commissioned beautiful and detailed studies of birds and animals. </a:t>
            </a:r>
            <a:endParaRPr lang="en-IN" sz="2000" dirty="0">
              <a:solidFill>
                <a:schemeClr val="accent4">
                  <a:lumMod val="75000"/>
                </a:schemeClr>
              </a:solidFill>
              <a:latin typeface="Harrington" pitchFamily="82" charset="0"/>
            </a:endParaRPr>
          </a:p>
        </p:txBody>
      </p:sp>
      <p:pic>
        <p:nvPicPr>
          <p:cNvPr id="7" name="Picture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33400"/>
            <a:ext cx="3276600" cy="5831746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066800" y="4495800"/>
            <a:ext cx="2590800" cy="1676400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Who made these studies? And why?</a:t>
            </a:r>
            <a:endParaRPr lang="en-IN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988305" y="4631695"/>
            <a:ext cx="312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i="1" dirty="0" smtClean="0"/>
              <a:t>Collection of NM, New Delhi</a:t>
            </a:r>
            <a:endParaRPr lang="en-IN" sz="11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762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chemeClr val="accent6">
                    <a:lumMod val="75000"/>
                  </a:schemeClr>
                </a:solidFill>
                <a:latin typeface="Juice ITC" pitchFamily="82" charset="0"/>
              </a:rPr>
              <a:t>Birds and Animals in Paintings</a:t>
            </a:r>
            <a:endParaRPr lang="en-IN" sz="3200" dirty="0">
              <a:solidFill>
                <a:schemeClr val="accent6">
                  <a:lumMod val="75000"/>
                </a:schemeClr>
              </a:solidFill>
              <a:latin typeface="Juic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20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5562600" cy="4018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381000"/>
            <a:ext cx="365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chemeClr val="accent6">
                    <a:lumMod val="75000"/>
                  </a:schemeClr>
                </a:solidFill>
                <a:latin typeface="Juice ITC" pitchFamily="82" charset="0"/>
              </a:rPr>
              <a:t>One Body, Many Animals</a:t>
            </a:r>
            <a:endParaRPr lang="en-IN" sz="2400" dirty="0" smtClean="0">
              <a:solidFill>
                <a:srgbClr val="C00000"/>
              </a:solidFill>
              <a:latin typeface="Tempus Sans ITC" pitchFamily="82" charset="0"/>
            </a:endParaRPr>
          </a:p>
          <a:p>
            <a:endParaRPr lang="en-IN" dirty="0" smtClean="0">
              <a:solidFill>
                <a:srgbClr val="C00000"/>
              </a:solidFill>
            </a:endParaRPr>
          </a:p>
          <a:p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2578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 smtClean="0"/>
              <a:t>Collection of NM, New Delhi</a:t>
            </a:r>
            <a:endParaRPr lang="en-IN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2098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How many animals and birds do you see? </a:t>
            </a:r>
          </a:p>
          <a:p>
            <a:endParaRPr lang="en-IN" sz="2400" dirty="0" smtClean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IN" sz="24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Why were they made?</a:t>
            </a:r>
            <a:endParaRPr lang="en-IN" sz="24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chemeClr val="accent6">
                    <a:lumMod val="75000"/>
                  </a:schemeClr>
                </a:solidFill>
                <a:latin typeface="Juice ITC" pitchFamily="82" charset="0"/>
              </a:rPr>
              <a:t>Birds and Animals in Indian Arms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Harrington" pitchFamily="82" charset="0"/>
              </a:rPr>
              <a:t>Why should Arms and Armoury be left behind? Many birds and animals came to ornament various arms and weapons too!</a:t>
            </a:r>
          </a:p>
          <a:p>
            <a:pPr algn="just"/>
            <a:endParaRPr lang="en-IN" sz="2000" dirty="0" smtClean="0">
              <a:solidFill>
                <a:schemeClr val="accent4">
                  <a:lumMod val="75000"/>
                </a:schemeClr>
              </a:solidFill>
              <a:latin typeface="Harrington" pitchFamily="82" charset="0"/>
            </a:endParaRPr>
          </a:p>
          <a:p>
            <a:pPr algn="just"/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Harrington" pitchFamily="82" charset="0"/>
              </a:rPr>
              <a:t>They not only looked pretty, but also had spiritual and symbolical meanings.</a:t>
            </a:r>
          </a:p>
        </p:txBody>
      </p:sp>
      <p:pic>
        <p:nvPicPr>
          <p:cNvPr id="4" name="Picture 3" descr="neelga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00200"/>
            <a:ext cx="2286000" cy="4551680"/>
          </a:xfrm>
          <a:prstGeom prst="rect">
            <a:avLst/>
          </a:prstGeom>
        </p:spPr>
      </p:pic>
      <p:pic>
        <p:nvPicPr>
          <p:cNvPr id="5" name="Picture 4" descr="horse hi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600200"/>
            <a:ext cx="1600200" cy="4546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61722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 smtClean="0"/>
              <a:t>Collection of NM, New Delhi</a:t>
            </a:r>
            <a:endParaRPr lang="en-IN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914400" y="4495800"/>
            <a:ext cx="3276600" cy="144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dirty="0" smtClean="0">
                <a:solidFill>
                  <a:srgbClr val="C00000"/>
                </a:solidFill>
                <a:latin typeface="Comic Sans MS" pitchFamily="66" charset="0"/>
              </a:rPr>
              <a:t>Why is the horse used with a dagger, and not some other animal like a rabbit?</a:t>
            </a:r>
            <a:endParaRPr lang="en-IN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Want to know more about animals and birds in Indian Art? </a:t>
            </a:r>
          </a:p>
          <a:p>
            <a:r>
              <a:rPr lang="en-IN" sz="2400" dirty="0" smtClean="0">
                <a:solidFill>
                  <a:schemeClr val="accent5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You can read these books, and look for many more on your own!</a:t>
            </a:r>
            <a:endParaRPr lang="en-IN" sz="2400" dirty="0">
              <a:solidFill>
                <a:schemeClr val="accent5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Bradley Hand ITC" pitchFamily="66" charset="0"/>
              </a:rPr>
              <a:t>Krishnamurthy, K. </a:t>
            </a:r>
            <a:r>
              <a:rPr lang="en-IN" i="1" dirty="0" smtClean="0">
                <a:solidFill>
                  <a:srgbClr val="FF0000"/>
                </a:solidFill>
                <a:latin typeface="Bradley Hand ITC" pitchFamily="66" charset="0"/>
              </a:rPr>
              <a:t>Mythical Animals in Indian Art. </a:t>
            </a:r>
            <a:r>
              <a:rPr lang="en-IN" dirty="0" err="1" smtClean="0">
                <a:solidFill>
                  <a:srgbClr val="FF0000"/>
                </a:solidFill>
                <a:latin typeface="Bradley Hand ITC" pitchFamily="66" charset="0"/>
              </a:rPr>
              <a:t>Abhinav</a:t>
            </a:r>
            <a:r>
              <a:rPr lang="en-IN" dirty="0" smtClean="0">
                <a:solidFill>
                  <a:srgbClr val="FF0000"/>
                </a:solidFill>
                <a:latin typeface="Bradley Hand ITC" pitchFamily="66" charset="0"/>
              </a:rPr>
              <a:t> Publications, 1985</a:t>
            </a:r>
            <a:r>
              <a:rPr lang="en-IN" i="1" dirty="0" smtClean="0">
                <a:solidFill>
                  <a:srgbClr val="FF0000"/>
                </a:solidFill>
                <a:latin typeface="Bradley Hand ITC" pitchFamily="66" charset="0"/>
              </a:rPr>
              <a:t>.</a:t>
            </a:r>
          </a:p>
          <a:p>
            <a:endParaRPr lang="en-IN" i="1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r>
              <a:rPr lang="en-IN" dirty="0" err="1" smtClean="0">
                <a:solidFill>
                  <a:srgbClr val="FF0000"/>
                </a:solidFill>
                <a:latin typeface="Bradley Hand ITC" pitchFamily="66" charset="0"/>
              </a:rPr>
              <a:t>Khannam</a:t>
            </a:r>
            <a:r>
              <a:rPr lang="en-IN" dirty="0" smtClean="0">
                <a:solidFill>
                  <a:srgbClr val="FF0000"/>
                </a:solidFill>
                <a:latin typeface="Bradley Hand ITC" pitchFamily="66" charset="0"/>
              </a:rPr>
              <a:t>, </a:t>
            </a:r>
            <a:r>
              <a:rPr lang="en-IN" dirty="0" err="1" smtClean="0">
                <a:solidFill>
                  <a:srgbClr val="FF0000"/>
                </a:solidFill>
                <a:latin typeface="Bradley Hand ITC" pitchFamily="66" charset="0"/>
              </a:rPr>
              <a:t>Zahida</a:t>
            </a:r>
            <a:r>
              <a:rPr lang="en-IN" i="1" dirty="0" smtClean="0">
                <a:solidFill>
                  <a:srgbClr val="FF0000"/>
                </a:solidFill>
                <a:latin typeface="Bradley Hand ITC" pitchFamily="66" charset="0"/>
              </a:rPr>
              <a:t>. Birds and Animals in </a:t>
            </a:r>
            <a:r>
              <a:rPr lang="en-IN" i="1" dirty="0" err="1" smtClean="0">
                <a:solidFill>
                  <a:srgbClr val="FF0000"/>
                </a:solidFill>
                <a:latin typeface="Bradley Hand ITC" pitchFamily="66" charset="0"/>
              </a:rPr>
              <a:t>Mughal</a:t>
            </a:r>
            <a:r>
              <a:rPr lang="en-IN" i="1" dirty="0" smtClean="0">
                <a:solidFill>
                  <a:srgbClr val="FF0000"/>
                </a:solidFill>
                <a:latin typeface="Bradley Hand ITC" pitchFamily="66" charset="0"/>
              </a:rPr>
              <a:t> Miniature Painting. </a:t>
            </a:r>
            <a:r>
              <a:rPr lang="en-IN" dirty="0" smtClean="0">
                <a:solidFill>
                  <a:srgbClr val="FF0000"/>
                </a:solidFill>
                <a:latin typeface="Bradley Hand ITC" pitchFamily="66" charset="0"/>
              </a:rPr>
              <a:t>D. K. </a:t>
            </a:r>
            <a:r>
              <a:rPr lang="en-IN" dirty="0" err="1" smtClean="0">
                <a:solidFill>
                  <a:srgbClr val="FF0000"/>
                </a:solidFill>
                <a:latin typeface="Bradley Hand ITC" pitchFamily="66" charset="0"/>
              </a:rPr>
              <a:t>Printworld</a:t>
            </a:r>
            <a:r>
              <a:rPr lang="en-IN" dirty="0" smtClean="0">
                <a:solidFill>
                  <a:srgbClr val="FF0000"/>
                </a:solidFill>
                <a:latin typeface="Bradley Hand ITC" pitchFamily="66" charset="0"/>
              </a:rPr>
              <a:t>, 2009.</a:t>
            </a:r>
          </a:p>
          <a:p>
            <a:endParaRPr lang="en-IN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r>
              <a:rPr lang="en-IN" dirty="0" err="1" smtClean="0">
                <a:solidFill>
                  <a:srgbClr val="FF0000"/>
                </a:solidFill>
                <a:latin typeface="Bradley Hand ITC" pitchFamily="66" charset="0"/>
              </a:rPr>
              <a:t>Sivaramamurti</a:t>
            </a:r>
            <a:r>
              <a:rPr lang="en-IN" dirty="0" smtClean="0">
                <a:solidFill>
                  <a:srgbClr val="FF0000"/>
                </a:solidFill>
                <a:latin typeface="Bradley Hand ITC" pitchFamily="66" charset="0"/>
              </a:rPr>
              <a:t>, C. Birds and Animals in Indian Sculpture. National Museum, 1974.</a:t>
            </a:r>
          </a:p>
          <a:p>
            <a:endParaRPr lang="en-IN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endParaRPr lang="en-IN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endParaRPr lang="en-IN" i="1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r>
              <a:rPr lang="en-IN" i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733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Baskerville Old Face" pitchFamily="18" charset="0"/>
              </a:rPr>
              <a:t>Department of Lecturing and Education</a:t>
            </a:r>
          </a:p>
          <a:p>
            <a:r>
              <a:rPr lang="en-GB" sz="2400" dirty="0" smtClean="0">
                <a:latin typeface="Baskerville Old Face" pitchFamily="18" charset="0"/>
              </a:rPr>
              <a:t>National Museum, New </a:t>
            </a:r>
            <a:r>
              <a:rPr lang="en-GB" sz="2400" dirty="0" smtClean="0">
                <a:latin typeface="Baskerville Old Face" pitchFamily="18" charset="0"/>
              </a:rPr>
              <a:t>D</a:t>
            </a:r>
            <a:r>
              <a:rPr lang="en-GB" sz="2400" dirty="0" smtClean="0">
                <a:latin typeface="Baskerville Old Face" pitchFamily="18" charset="0"/>
              </a:rPr>
              <a:t>elhi</a:t>
            </a:r>
            <a:endParaRPr lang="en-GB" sz="2400" dirty="0" smtClean="0">
              <a:latin typeface="Baskerville Old Face" pitchFamily="18" charset="0"/>
            </a:endParaRPr>
          </a:p>
          <a:p>
            <a:r>
              <a:rPr lang="en-GB" sz="2400" dirty="0" smtClean="0">
                <a:latin typeface="Baskerville Old Face" pitchFamily="18" charset="0"/>
              </a:rPr>
              <a:t>Visit </a:t>
            </a:r>
            <a:r>
              <a:rPr lang="en-GB" sz="2400" dirty="0" smtClean="0">
                <a:latin typeface="Baskerville Old Face" pitchFamily="18" charset="0"/>
              </a:rPr>
              <a:t>the main Museum website</a:t>
            </a:r>
          </a:p>
          <a:p>
            <a:r>
              <a:rPr lang="en-GB" sz="2400" dirty="0" smtClean="0">
                <a:latin typeface="Baskerville Old Face" pitchFamily="18" charset="0"/>
                <a:hlinkClick r:id="rId2"/>
              </a:rPr>
              <a:t>www.nationalmuseumindia.org</a:t>
            </a:r>
            <a:endParaRPr lang="en-GB" sz="2400" dirty="0" smtClean="0">
              <a:latin typeface="Baskerville Old Face" pitchFamily="18" charset="0"/>
            </a:endParaRPr>
          </a:p>
          <a:p>
            <a:endParaRPr lang="en-GB" sz="2400" dirty="0" smtClean="0">
              <a:latin typeface="BlissRegular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river.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57200"/>
            <a:ext cx="2406511" cy="3352800"/>
          </a:xfrm>
          <a:prstGeom prst="rect">
            <a:avLst/>
          </a:prstGeom>
        </p:spPr>
      </p:pic>
      <p:pic>
        <p:nvPicPr>
          <p:cNvPr id="3" name="Picture 2" descr="tiger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685800"/>
            <a:ext cx="2817826" cy="2827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2554188" y="2017811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 smtClean="0"/>
              <a:t>Courtesy: clipartlord.com</a:t>
            </a:r>
            <a:endParaRPr lang="en-IN" sz="1400" i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65210" y="2475011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 smtClean="0"/>
              <a:t>Courtesy: graphicriver.net</a:t>
            </a:r>
            <a:endParaRPr lang="en-IN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114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  <a:latin typeface="Curlz MT" pitchFamily="82" charset="0"/>
              </a:rPr>
              <a:t>I AM A PEACOCK</a:t>
            </a:r>
            <a:endParaRPr lang="en-IN" sz="2000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990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  <a:latin typeface="Curlz MT" pitchFamily="82" charset="0"/>
              </a:rPr>
              <a:t>I AM A TIGER</a:t>
            </a:r>
            <a:endParaRPr lang="en-IN" sz="2000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638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0070C0"/>
                </a:solidFill>
                <a:latin typeface="Curlz MT" pitchFamily="82" charset="0"/>
              </a:rPr>
              <a:t>Come With Us To Know More About our bothers and sisters!</a:t>
            </a:r>
            <a:endParaRPr lang="en-IN" sz="2800" dirty="0">
              <a:solidFill>
                <a:srgbClr val="0070C0"/>
              </a:solidFill>
              <a:latin typeface="Curlz MT" pitchFamily="8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867400" y="3276600"/>
            <a:ext cx="2895600" cy="2133600"/>
          </a:xfrm>
          <a:prstGeom prst="cloud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rgbClr val="FF0000"/>
                </a:solidFill>
              </a:rPr>
              <a:t>We are very special to India. Do you know why?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 rot="20404906">
            <a:off x="1069825" y="688635"/>
            <a:ext cx="2895600" cy="36576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From the ancient of days, birds and animals have been a part of Indian Art.</a:t>
            </a:r>
          </a:p>
          <a:p>
            <a:pPr algn="ctr"/>
            <a:endParaRPr lang="en-IN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Paintings, Sculptures and Architecture – all were decorated with animals and birds found in nature.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724400" y="4114800"/>
            <a:ext cx="3352800" cy="2514600"/>
          </a:xfrm>
          <a:prstGeom prst="wedgeEllipseCallout">
            <a:avLst>
              <a:gd name="adj1" fmla="val 12733"/>
              <a:gd name="adj2" fmla="val -7736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rgbClr val="FFFF00"/>
                </a:solidFill>
                <a:latin typeface="Bradley Hand ITC" pitchFamily="66" charset="0"/>
              </a:rPr>
              <a:t>We were a part of Indian myths and stories, religion and even day-to-day life!</a:t>
            </a:r>
            <a:endParaRPr lang="en-IN" sz="2000" dirty="0">
              <a:solidFill>
                <a:srgbClr val="FFFF00"/>
              </a:solidFill>
              <a:latin typeface="Bradley Hand ITC" pitchFamily="66" charset="0"/>
            </a:endParaRPr>
          </a:p>
        </p:txBody>
      </p:sp>
      <p:pic>
        <p:nvPicPr>
          <p:cNvPr id="6" name="Picture 5" descr="graphicriver.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28600"/>
            <a:ext cx="2187737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685800"/>
            <a:ext cx="7467600" cy="99060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The human storytellers gave us different emotions, even made us talk like humans!</a:t>
            </a:r>
            <a:endParaRPr lang="en-IN" sz="2000" dirty="0">
              <a:solidFill>
                <a:schemeClr val="accent5">
                  <a:lumMod val="5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133600"/>
            <a:ext cx="32004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rgbClr val="92D050"/>
                </a:solidFill>
                <a:latin typeface="Harlow Solid Italic" pitchFamily="82" charset="0"/>
              </a:rPr>
              <a:t>Can you think of any story that as animals or birds as heroes and heroines?</a:t>
            </a:r>
          </a:p>
          <a:p>
            <a:pPr algn="ctr"/>
            <a:r>
              <a:rPr lang="en-IN" sz="2800" dirty="0" smtClean="0">
                <a:solidFill>
                  <a:srgbClr val="92D050"/>
                </a:solidFill>
                <a:latin typeface="Harlow Solid Italic" pitchFamily="82" charset="0"/>
              </a:rPr>
              <a:t>Do you know this one?</a:t>
            </a:r>
            <a:endParaRPr lang="en-IN" sz="2800" dirty="0">
              <a:solidFill>
                <a:srgbClr val="92D050"/>
              </a:solidFill>
              <a:latin typeface="Harlow Solid Italic" pitchFamily="82" charset="0"/>
            </a:endParaRPr>
          </a:p>
        </p:txBody>
      </p:sp>
      <p:pic>
        <p:nvPicPr>
          <p:cNvPr id="5" name="Picture 4" descr="8664220268_21484c974d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86000"/>
            <a:ext cx="2971800" cy="330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5638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 smtClean="0"/>
              <a:t>Collection of NM, New Delhi</a:t>
            </a:r>
            <a:endParaRPr lang="en-IN" sz="1200" i="1" dirty="0"/>
          </a:p>
        </p:txBody>
      </p:sp>
      <p:sp>
        <p:nvSpPr>
          <p:cNvPr id="7" name="Right Arrow 6"/>
          <p:cNvSpPr/>
          <p:nvPr/>
        </p:nvSpPr>
        <p:spPr>
          <a:xfrm>
            <a:off x="4267200" y="3733800"/>
            <a:ext cx="838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5943600"/>
            <a:ext cx="2246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 smtClean="0"/>
              <a:t>Suvarnakatkata</a:t>
            </a:r>
            <a:r>
              <a:rPr lang="en-IN" dirty="0" smtClean="0"/>
              <a:t> </a:t>
            </a:r>
            <a:r>
              <a:rPr lang="en-IN" dirty="0" err="1" smtClean="0"/>
              <a:t>Jataka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px-Shiva_Pashupa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2540000" cy="2552700"/>
          </a:xfrm>
          <a:prstGeom prst="rect">
            <a:avLst/>
          </a:prstGeom>
        </p:spPr>
      </p:pic>
      <p:pic>
        <p:nvPicPr>
          <p:cNvPr id="3" name="Picture 2" descr="computersun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62400"/>
            <a:ext cx="2580457" cy="232886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257800" y="4191000"/>
            <a:ext cx="3886200" cy="2438400"/>
          </a:xfrm>
          <a:prstGeom prst="wedgeEllipseCallout">
            <a:avLst>
              <a:gd name="adj1" fmla="val -54561"/>
              <a:gd name="adj2" fmla="val -36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  <a:latin typeface="Arial Rounded MT Bold" pitchFamily="34" charset="0"/>
              </a:rPr>
              <a:t>WHAT ARE THEY?</a:t>
            </a:r>
          </a:p>
          <a:p>
            <a:pPr algn="ctr"/>
            <a:r>
              <a:rPr lang="en-IN" dirty="0" smtClean="0">
                <a:solidFill>
                  <a:srgbClr val="FF0000"/>
                </a:solidFill>
                <a:latin typeface="Arial Rounded MT Bold" pitchFamily="34" charset="0"/>
              </a:rPr>
              <a:t>WHERE ARE THEY FROM?</a:t>
            </a:r>
          </a:p>
          <a:p>
            <a:pPr algn="ctr"/>
            <a:r>
              <a:rPr lang="en-IN" dirty="0" smtClean="0">
                <a:solidFill>
                  <a:srgbClr val="FF0000"/>
                </a:solidFill>
                <a:latin typeface="Arial Rounded MT Bold" pitchFamily="34" charset="0"/>
              </a:rPr>
              <a:t>WHAT ARE THEY MADE OF?</a:t>
            </a:r>
          </a:p>
          <a:p>
            <a:pPr algn="ctr"/>
            <a:r>
              <a:rPr lang="en-IN" dirty="0" smtClean="0">
                <a:solidFill>
                  <a:srgbClr val="FF0000"/>
                </a:solidFill>
                <a:latin typeface="Arial Rounded MT Bold" pitchFamily="34" charset="0"/>
              </a:rPr>
              <a:t>WHAT PURPOSE DID THEY SERVE?</a:t>
            </a:r>
            <a:endParaRPr lang="en-IN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572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>
                <a:solidFill>
                  <a:srgbClr val="0070C0"/>
                </a:solidFill>
                <a:latin typeface="Curlz MT" pitchFamily="82" charset="0"/>
              </a:rPr>
              <a:t>Earliest Animals Depicted in the Indian Subcontinent</a:t>
            </a:r>
            <a:endParaRPr lang="en-IN" sz="3600" dirty="0">
              <a:solidFill>
                <a:srgbClr val="0070C0"/>
              </a:solidFill>
              <a:latin typeface="Curlz MT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40080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i="1" dirty="0" smtClean="0"/>
              <a:t>Collection of NM, New Delhi</a:t>
            </a:r>
            <a:endParaRPr lang="en-IN" sz="1100" i="1" dirty="0"/>
          </a:p>
        </p:txBody>
      </p:sp>
      <p:pic>
        <p:nvPicPr>
          <p:cNvPr id="10" name="Picture 9" descr="Climb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209800"/>
            <a:ext cx="2129232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rga_Mahisasuramard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772037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685800"/>
            <a:ext cx="4876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Animals were part of our ancient myths and legends.</a:t>
            </a:r>
          </a:p>
          <a:p>
            <a:endParaRPr lang="en-IN" sz="2800" dirty="0" smtClean="0">
              <a:solidFill>
                <a:schemeClr val="accent6">
                  <a:lumMod val="75000"/>
                </a:schemeClr>
              </a:solidFill>
              <a:latin typeface="Lucida Calligraphy" pitchFamily="66" charset="0"/>
            </a:endParaRPr>
          </a:p>
          <a:p>
            <a:endParaRPr lang="en-IN" sz="2800" dirty="0" smtClean="0">
              <a:solidFill>
                <a:schemeClr val="accent6">
                  <a:lumMod val="75000"/>
                </a:schemeClr>
              </a:solidFill>
              <a:latin typeface="Lucida Calligraphy" pitchFamily="66" charset="0"/>
            </a:endParaRPr>
          </a:p>
          <a:p>
            <a:endParaRPr lang="en-IN" sz="2800" dirty="0" smtClean="0">
              <a:solidFill>
                <a:schemeClr val="accent6">
                  <a:lumMod val="75000"/>
                </a:schemeClr>
              </a:solidFill>
              <a:latin typeface="Lucida Calligraphy" pitchFamily="66" charset="0"/>
            </a:endParaRPr>
          </a:p>
          <a:p>
            <a:endParaRPr lang="en-IN" sz="2800" dirty="0" smtClean="0">
              <a:solidFill>
                <a:schemeClr val="accent6">
                  <a:lumMod val="75000"/>
                </a:schemeClr>
              </a:solidFill>
              <a:latin typeface="Lucida Calligraphy" pitchFamily="66" charset="0"/>
            </a:endParaRPr>
          </a:p>
          <a:p>
            <a:endParaRPr lang="en-IN" sz="2800" dirty="0" smtClean="0">
              <a:solidFill>
                <a:schemeClr val="accent6">
                  <a:lumMod val="75000"/>
                </a:schemeClr>
              </a:solidFill>
              <a:latin typeface="Lucida Calligraphy" pitchFamily="66" charset="0"/>
            </a:endParaRPr>
          </a:p>
          <a:p>
            <a:r>
              <a:rPr lang="en-IN" sz="2800" dirty="0" smtClean="0">
                <a:solidFill>
                  <a:schemeClr val="accent6">
                    <a:lumMod val="75000"/>
                  </a:schemeClr>
                </a:solidFill>
                <a:latin typeface="Tempus Sans ITC" pitchFamily="82" charset="0"/>
              </a:rPr>
              <a:t>Why does every Hindu God/Goddess has an animal as the mount?</a:t>
            </a:r>
          </a:p>
          <a:p>
            <a:endParaRPr lang="en-I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62484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 smtClean="0"/>
              <a:t>Collection of NM, New Delhi</a:t>
            </a:r>
            <a:endParaRPr lang="en-IN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ra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733800"/>
            <a:ext cx="1635388" cy="2895600"/>
          </a:xfrm>
          <a:prstGeom prst="rect">
            <a:avLst/>
          </a:prstGeom>
        </p:spPr>
      </p:pic>
      <p:pic>
        <p:nvPicPr>
          <p:cNvPr id="3" name="Picture 2" descr="yogini-ba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04800"/>
            <a:ext cx="2203999" cy="3184779"/>
          </a:xfrm>
          <a:prstGeom prst="rect">
            <a:avLst/>
          </a:prstGeom>
        </p:spPr>
      </p:pic>
      <p:pic>
        <p:nvPicPr>
          <p:cNvPr id="4" name="Picture 3" descr="Narasimha_statue_at_National_Museum,_New_Del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04800"/>
            <a:ext cx="236015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9906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Some Hindu deities have birds and animals as mounts. But some others are partly human and partly animal.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</p:txBody>
      </p:sp>
      <p:sp>
        <p:nvSpPr>
          <p:cNvPr id="6" name="Cloud 5"/>
          <p:cNvSpPr/>
          <p:nvPr/>
        </p:nvSpPr>
        <p:spPr>
          <a:xfrm>
            <a:off x="609600" y="3962400"/>
            <a:ext cx="4191000" cy="2514600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rgbClr val="FF0000"/>
                </a:solidFill>
                <a:latin typeface="Kristen ITC" pitchFamily="66" charset="0"/>
              </a:rPr>
              <a:t>Why did our ancestors imagine our Gods this way?</a:t>
            </a:r>
            <a:endParaRPr lang="en-IN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5891601" y="50812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 smtClean="0"/>
              <a:t>Collection of NM, New Delhi</a:t>
            </a:r>
            <a:endParaRPr lang="en-IN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434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Animals and Birds figure very prominently in Buddhist </a:t>
            </a:r>
            <a:r>
              <a:rPr lang="en-IN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Jataka</a:t>
            </a:r>
            <a:r>
              <a:rPr lang="en-I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 stories. They are also important part of stories from Gautama Buddha's life.</a:t>
            </a:r>
          </a:p>
          <a:p>
            <a:endParaRPr lang="en-IN" dirty="0" smtClean="0"/>
          </a:p>
          <a:p>
            <a:endParaRPr lang="en-IN" dirty="0" smtClean="0"/>
          </a:p>
        </p:txBody>
      </p:sp>
      <p:sp>
        <p:nvSpPr>
          <p:cNvPr id="4" name="Cloud 3"/>
          <p:cNvSpPr/>
          <p:nvPr/>
        </p:nvSpPr>
        <p:spPr>
          <a:xfrm rot="20697367">
            <a:off x="949607" y="2824452"/>
            <a:ext cx="3221728" cy="1870989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</a:rPr>
              <a:t>What are the </a:t>
            </a:r>
            <a:r>
              <a:rPr lang="en-IN" sz="2800" dirty="0" err="1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</a:rPr>
              <a:t>Jatakas</a:t>
            </a:r>
            <a:r>
              <a:rPr lang="en-IN" sz="2800" dirty="0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</a:rPr>
              <a:t>?</a:t>
            </a:r>
            <a:endParaRPr lang="en-IN" sz="2800" dirty="0">
              <a:solidFill>
                <a:schemeClr val="accent6">
                  <a:lumMod val="5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5" name="Picture 4" descr="0000279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33400"/>
            <a:ext cx="3886200" cy="5430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28834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How many animals or birds can you find in this panel? Do you know what they depict?</a:t>
            </a:r>
            <a:endParaRPr lang="en-IN" sz="24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86200" y="4572000"/>
            <a:ext cx="12192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60960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i="1" dirty="0" smtClean="0"/>
              <a:t>Collection of NM, New Delhi</a:t>
            </a:r>
            <a:endParaRPr lang="en-IN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43400" y="914400"/>
            <a:ext cx="2895600" cy="304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>
              <a:solidFill>
                <a:srgbClr val="FF0000"/>
              </a:solidFill>
            </a:endParaRPr>
          </a:p>
          <a:p>
            <a:pPr algn="ctr"/>
            <a:r>
              <a:rPr lang="en-IN" dirty="0" smtClean="0">
                <a:solidFill>
                  <a:srgbClr val="FF0000"/>
                </a:solidFill>
                <a:latin typeface="Kristen ITC" pitchFamily="66" charset="0"/>
              </a:rPr>
              <a:t>Why did our ancestors use animals and bird in jewellery? Were they considered auspicious? Were they part of an interesting story?</a:t>
            </a:r>
            <a:endParaRPr lang="en-IN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4" name="Cloud 3"/>
          <p:cNvSpPr/>
          <p:nvPr/>
        </p:nvSpPr>
        <p:spPr>
          <a:xfrm rot="1312155">
            <a:off x="3400689" y="4780764"/>
            <a:ext cx="3505200" cy="1752600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0000"/>
                </a:solidFill>
                <a:latin typeface="Harrington" pitchFamily="82" charset="0"/>
              </a:rPr>
              <a:t>Don’t we still have jewellery with birds like the Owl?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0823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308201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31vJLV1YIP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419600"/>
            <a:ext cx="2038350" cy="2038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6400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 smtClean="0"/>
              <a:t>Courtesy: amazon.com</a:t>
            </a:r>
            <a:endParaRPr lang="en-IN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8006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 smtClean="0"/>
              <a:t>Collection of NM, New Delhi</a:t>
            </a:r>
            <a:endParaRPr lang="en-IN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617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rige</cp:lastModifiedBy>
  <cp:revision>49</cp:revision>
  <dcterms:created xsi:type="dcterms:W3CDTF">2006-08-16T00:00:00Z</dcterms:created>
  <dcterms:modified xsi:type="dcterms:W3CDTF">2016-11-17T06:20:38Z</dcterms:modified>
</cp:coreProperties>
</file>